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4" d="100"/>
          <a:sy n="44" d="100"/>
        </p:scale>
        <p:origin x="-1048"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115566390"/>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3.tif"/></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4" Type="http://schemas.openxmlformats.org/officeDocument/2006/relationships/image" Target="../media/image5.tif"/><Relationship Id="rId1" Type="http://schemas.openxmlformats.org/officeDocument/2006/relationships/slideLayout" Target="../slideLayouts/slideLayout7.xml"/><Relationship Id="rId2" Type="http://schemas.openxmlformats.org/officeDocument/2006/relationships/hyperlink" Target="https://www.youtube.com/watch?v=qR3rK0kZFk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381843" y="850900"/>
            <a:ext cx="12446646" cy="3302000"/>
          </a:xfrm>
          <a:prstGeom prst="rect">
            <a:avLst/>
          </a:prstGeom>
        </p:spPr>
        <p:txBody>
          <a:bodyPr/>
          <a:lstStyle/>
          <a:p>
            <a:pPr lvl="0">
              <a:defRPr sz="1800"/>
            </a:pPr>
            <a:r>
              <a:rPr sz="8000"/>
              <a:t>Affirmations for </a:t>
            </a:r>
          </a:p>
          <a:p>
            <a:pPr lvl="0">
              <a:defRPr sz="1800"/>
            </a:pPr>
            <a:r>
              <a:rPr sz="8000"/>
              <a:t>Self-Esteem</a:t>
            </a:r>
          </a:p>
        </p:txBody>
      </p:sp>
      <p:pic>
        <p:nvPicPr>
          <p:cNvPr id="33" name="pasted-image.tif"/>
          <p:cNvPicPr/>
          <p:nvPr/>
        </p:nvPicPr>
        <p:blipFill>
          <a:blip r:embed="rId2">
            <a:extLst/>
          </a:blip>
          <a:stretch>
            <a:fillRect/>
          </a:stretch>
        </p:blipFill>
        <p:spPr>
          <a:xfrm>
            <a:off x="7831885" y="4786493"/>
            <a:ext cx="5325167" cy="4980867"/>
          </a:xfrm>
          <a:prstGeom prst="rect">
            <a:avLst/>
          </a:prstGeom>
          <a:ln w="12700">
            <a:miter lim="400000"/>
          </a:ln>
        </p:spPr>
      </p:pic>
      <p:sp>
        <p:nvSpPr>
          <p:cNvPr id="34" name="Shape 34"/>
          <p:cNvSpPr>
            <a:spLocks noGrp="1"/>
          </p:cNvSpPr>
          <p:nvPr>
            <p:ph type="body" idx="1"/>
          </p:nvPr>
        </p:nvSpPr>
        <p:spPr>
          <a:xfrm>
            <a:off x="1270000" y="4203700"/>
            <a:ext cx="10464800" cy="1130300"/>
          </a:xfrm>
          <a:prstGeom prst="rect">
            <a:avLst/>
          </a:prstGeom>
        </p:spPr>
        <p:txBody>
          <a:bodyPr/>
          <a:lstStyle/>
          <a:p>
            <a:pPr lvl="0">
              <a:defRPr sz="1800"/>
            </a:pPr>
            <a:r>
              <a:rPr sz="3200" dirty="0"/>
              <a:t>Mrs. Gunderson </a:t>
            </a:r>
          </a:p>
          <a:p>
            <a:pPr lvl="0">
              <a:defRPr sz="1800"/>
            </a:pPr>
            <a:r>
              <a:rPr lang="en-US" sz="3200" dirty="0" smtClean="0"/>
              <a:t>Wellness 1</a:t>
            </a:r>
            <a:endParaRPr sz="3200" dirty="0"/>
          </a:p>
        </p:txBody>
      </p:sp>
      <p:pic>
        <p:nvPicPr>
          <p:cNvPr id="35" name="pasted-image.tif"/>
          <p:cNvPicPr/>
          <p:nvPr/>
        </p:nvPicPr>
        <p:blipFill>
          <a:blip r:embed="rId3">
            <a:extLst/>
          </a:blip>
          <a:stretch>
            <a:fillRect/>
          </a:stretch>
        </p:blipFill>
        <p:spPr>
          <a:xfrm>
            <a:off x="1123205" y="5626100"/>
            <a:ext cx="5232985" cy="3657253"/>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pPr>
            <a:r>
              <a:rPr sz="8000"/>
              <a:t>What is an Affirmation? </a:t>
            </a:r>
          </a:p>
        </p:txBody>
      </p:sp>
      <p:sp>
        <p:nvSpPr>
          <p:cNvPr id="38" name="Shape 38"/>
          <p:cNvSpPr>
            <a:spLocks noGrp="1"/>
          </p:cNvSpPr>
          <p:nvPr>
            <p:ph type="body" idx="1"/>
          </p:nvPr>
        </p:nvSpPr>
        <p:spPr>
          <a:xfrm>
            <a:off x="952500" y="2603500"/>
            <a:ext cx="5334000" cy="2159000"/>
          </a:xfrm>
          <a:prstGeom prst="rect">
            <a:avLst/>
          </a:prstGeom>
        </p:spPr>
        <p:txBody>
          <a:bodyPr/>
          <a:lstStyle>
            <a:lvl1pPr>
              <a:defRPr u="sng">
                <a:hlinkClick r:id="rId2"/>
              </a:defRPr>
            </a:lvl1pPr>
          </a:lstStyle>
          <a:p>
            <a:pPr lvl="0">
              <a:defRPr sz="1800" u="none"/>
            </a:pPr>
            <a:r>
              <a:rPr sz="2800" u="sng">
                <a:hlinkClick r:id="rId2"/>
              </a:rPr>
              <a:t>https://www.youtube.com/watch?v=qR3rK0kZFkg</a:t>
            </a:r>
          </a:p>
        </p:txBody>
      </p:sp>
      <p:pic>
        <p:nvPicPr>
          <p:cNvPr id="39" name="pasted-image.tif"/>
          <p:cNvPicPr/>
          <p:nvPr/>
        </p:nvPicPr>
        <p:blipFill>
          <a:blip r:embed="rId3">
            <a:extLst/>
          </a:blip>
          <a:stretch>
            <a:fillRect/>
          </a:stretch>
        </p:blipFill>
        <p:spPr>
          <a:xfrm>
            <a:off x="1520080" y="4642991"/>
            <a:ext cx="4198840" cy="4198839"/>
          </a:xfrm>
          <a:prstGeom prst="rect">
            <a:avLst/>
          </a:prstGeom>
          <a:ln w="12700">
            <a:miter lim="400000"/>
          </a:ln>
        </p:spPr>
      </p:pic>
      <p:pic>
        <p:nvPicPr>
          <p:cNvPr id="40" name="pasted-image.tif"/>
          <p:cNvPicPr/>
          <p:nvPr/>
        </p:nvPicPr>
        <p:blipFill>
          <a:blip r:embed="rId4">
            <a:extLst/>
          </a:blip>
          <a:stretch>
            <a:fillRect/>
          </a:stretch>
        </p:blipFill>
        <p:spPr>
          <a:xfrm>
            <a:off x="6368256" y="2437110"/>
            <a:ext cx="6350001" cy="6350001"/>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body" idx="1"/>
          </p:nvPr>
        </p:nvSpPr>
        <p:spPr>
          <a:xfrm>
            <a:off x="6412358" y="2470606"/>
            <a:ext cx="6281094" cy="7106246"/>
          </a:xfrm>
          <a:prstGeom prst="rect">
            <a:avLst/>
          </a:prstGeom>
        </p:spPr>
        <p:txBody>
          <a:bodyPr/>
          <a:lstStyle/>
          <a:p>
            <a:pPr marL="0" lvl="0" indent="0" defTabSz="182880">
              <a:spcBef>
                <a:spcPts val="0"/>
              </a:spcBef>
              <a:buSzTx/>
              <a:buNone/>
              <a:defRPr sz="1800"/>
            </a:pPr>
            <a:r>
              <a:rPr sz="2480">
                <a:solidFill>
                  <a:srgbClr val="545454"/>
                </a:solidFill>
                <a:latin typeface="Helvetica"/>
                <a:ea typeface="Helvetica"/>
                <a:cs typeface="Helvetica"/>
                <a:sym typeface="Helvetica"/>
              </a:rPr>
              <a:t>*  Positive statements or self-scripts that can condition the </a:t>
            </a:r>
            <a:r>
              <a:rPr sz="2480" b="1" u="sng">
                <a:solidFill>
                  <a:srgbClr val="FF2600"/>
                </a:solidFill>
                <a:latin typeface="Helvetica"/>
                <a:ea typeface="Helvetica"/>
                <a:cs typeface="Helvetica"/>
                <a:sym typeface="Helvetica"/>
              </a:rPr>
              <a:t>subconscious</a:t>
            </a:r>
            <a:r>
              <a:rPr sz="2480">
                <a:solidFill>
                  <a:srgbClr val="545454"/>
                </a:solidFill>
                <a:latin typeface="Helvetica"/>
                <a:ea typeface="Helvetica"/>
                <a:cs typeface="Helvetica"/>
                <a:sym typeface="Helvetica"/>
              </a:rPr>
              <a:t> mind to help you develop a more </a:t>
            </a:r>
            <a:r>
              <a:rPr sz="2480" b="1" u="sng">
                <a:solidFill>
                  <a:srgbClr val="FF2600"/>
                </a:solidFill>
                <a:latin typeface="Helvetica"/>
                <a:ea typeface="Helvetica"/>
                <a:cs typeface="Helvetica"/>
                <a:sym typeface="Helvetica"/>
              </a:rPr>
              <a:t>positive perception</a:t>
            </a:r>
            <a:r>
              <a:rPr sz="2480">
                <a:solidFill>
                  <a:srgbClr val="545454"/>
                </a:solidFill>
                <a:latin typeface="Helvetica"/>
                <a:ea typeface="Helvetica"/>
                <a:cs typeface="Helvetica"/>
                <a:sym typeface="Helvetica"/>
              </a:rPr>
              <a:t> of yourself. </a:t>
            </a:r>
          </a:p>
          <a:p>
            <a:pPr marL="0" lvl="0" indent="0" defTabSz="182880">
              <a:spcBef>
                <a:spcPts val="0"/>
              </a:spcBef>
              <a:buSzTx/>
              <a:buNone/>
              <a:defRPr sz="1800"/>
            </a:pPr>
            <a:endParaRPr sz="2480">
              <a:solidFill>
                <a:srgbClr val="545454"/>
              </a:solidFill>
              <a:latin typeface="Helvetica"/>
              <a:ea typeface="Helvetica"/>
              <a:cs typeface="Helvetica"/>
              <a:sym typeface="Helvetica"/>
            </a:endParaRPr>
          </a:p>
          <a:p>
            <a:pPr marL="0" lvl="0" indent="0" defTabSz="182880">
              <a:spcBef>
                <a:spcPts val="0"/>
              </a:spcBef>
              <a:buSzTx/>
              <a:buNone/>
              <a:defRPr sz="1800"/>
            </a:pPr>
            <a:r>
              <a:rPr sz="2480">
                <a:solidFill>
                  <a:srgbClr val="545454"/>
                </a:solidFill>
                <a:latin typeface="Helvetica"/>
                <a:ea typeface="Helvetica"/>
                <a:cs typeface="Helvetica"/>
                <a:sym typeface="Helvetica"/>
              </a:rPr>
              <a:t>* Affirmations can help you to:  </a:t>
            </a:r>
          </a:p>
          <a:p>
            <a:pPr marL="0" lvl="0" indent="0" defTabSz="182880">
              <a:spcBef>
                <a:spcPts val="0"/>
              </a:spcBef>
              <a:buSzTx/>
              <a:buNone/>
              <a:defRPr sz="1800"/>
            </a:pPr>
            <a:r>
              <a:rPr sz="2480">
                <a:solidFill>
                  <a:srgbClr val="545454"/>
                </a:solidFill>
                <a:latin typeface="Helvetica"/>
                <a:ea typeface="Helvetica"/>
                <a:cs typeface="Helvetica"/>
                <a:sym typeface="Helvetica"/>
              </a:rPr>
              <a:t>	- </a:t>
            </a:r>
            <a:r>
              <a:rPr sz="2480">
                <a:solidFill>
                  <a:srgbClr val="FF2600"/>
                </a:solidFill>
                <a:latin typeface="Helvetica"/>
                <a:ea typeface="Helvetica"/>
                <a:cs typeface="Helvetica"/>
                <a:sym typeface="Helvetica"/>
              </a:rPr>
              <a:t>change harmful behaviors </a:t>
            </a:r>
          </a:p>
          <a:p>
            <a:pPr marL="0" lvl="0" indent="0" defTabSz="182880">
              <a:spcBef>
                <a:spcPts val="0"/>
              </a:spcBef>
              <a:buSzTx/>
              <a:buNone/>
              <a:defRPr sz="1800"/>
            </a:pPr>
            <a:r>
              <a:rPr sz="2480">
                <a:solidFill>
                  <a:srgbClr val="FF2600"/>
                </a:solidFill>
                <a:latin typeface="Helvetica"/>
                <a:ea typeface="Helvetica"/>
                <a:cs typeface="Helvetica"/>
                <a:sym typeface="Helvetica"/>
              </a:rPr>
              <a:t>	- accomplish goals</a:t>
            </a:r>
          </a:p>
          <a:p>
            <a:pPr marL="0" lvl="0" indent="0" defTabSz="182880">
              <a:spcBef>
                <a:spcPts val="0"/>
              </a:spcBef>
              <a:buSzTx/>
              <a:buNone/>
              <a:defRPr sz="1800"/>
            </a:pPr>
            <a:r>
              <a:rPr sz="2480">
                <a:solidFill>
                  <a:srgbClr val="FF2600"/>
                </a:solidFill>
                <a:latin typeface="Helvetica"/>
                <a:ea typeface="Helvetica"/>
                <a:cs typeface="Helvetica"/>
                <a:sym typeface="Helvetica"/>
              </a:rPr>
              <a:t>	- Undo the damage caused by 				negative scripts;</a:t>
            </a:r>
            <a:r>
              <a:rPr sz="2480">
                <a:solidFill>
                  <a:srgbClr val="545454"/>
                </a:solidFill>
                <a:latin typeface="Helvetica"/>
                <a:ea typeface="Helvetica"/>
                <a:cs typeface="Helvetica"/>
                <a:sym typeface="Helvetica"/>
              </a:rPr>
              <a:t> those things which we 	repeatedly tell ourselves (or which 			others repeatedly tell us) that contribute 	to a negative self-perception. </a:t>
            </a:r>
          </a:p>
          <a:p>
            <a:pPr marL="0" lvl="0" indent="0" defTabSz="182880">
              <a:spcBef>
                <a:spcPts val="0"/>
              </a:spcBef>
              <a:buSzTx/>
              <a:buNone/>
              <a:defRPr sz="1800"/>
            </a:pPr>
            <a:endParaRPr sz="2480">
              <a:solidFill>
                <a:srgbClr val="545454"/>
              </a:solidFill>
              <a:latin typeface="Helvetica"/>
              <a:ea typeface="Helvetica"/>
              <a:cs typeface="Helvetica"/>
              <a:sym typeface="Helvetica"/>
            </a:endParaRPr>
          </a:p>
          <a:p>
            <a:pPr marL="0" lvl="0" indent="0" defTabSz="182880">
              <a:spcBef>
                <a:spcPts val="0"/>
              </a:spcBef>
              <a:buSzTx/>
              <a:buNone/>
              <a:defRPr sz="1800"/>
            </a:pPr>
            <a:r>
              <a:rPr sz="2480">
                <a:solidFill>
                  <a:srgbClr val="545454"/>
                </a:solidFill>
                <a:latin typeface="Helvetica"/>
                <a:ea typeface="Helvetica"/>
                <a:cs typeface="Helvetica"/>
                <a:sym typeface="Helvetica"/>
              </a:rPr>
              <a:t>*  Affirmations are easy to create and use, but you'll need dedication to make them work.</a:t>
            </a:r>
          </a:p>
          <a:p>
            <a:pPr marL="0" lvl="0" indent="0" defTabSz="182880">
              <a:spcBef>
                <a:spcPts val="0"/>
              </a:spcBef>
              <a:buSzTx/>
              <a:buNone/>
              <a:defRPr sz="1800"/>
            </a:pPr>
            <a:endParaRPr sz="2480">
              <a:solidFill>
                <a:srgbClr val="545454"/>
              </a:solidFill>
              <a:latin typeface="Helvetica"/>
              <a:ea typeface="Helvetica"/>
              <a:cs typeface="Helvetica"/>
              <a:sym typeface="Helvetica"/>
            </a:endParaRPr>
          </a:p>
          <a:p>
            <a:pPr marL="0" lvl="0" indent="0" defTabSz="182880">
              <a:spcBef>
                <a:spcPts val="0"/>
              </a:spcBef>
              <a:buSzTx/>
              <a:buNone/>
              <a:defRPr sz="1800"/>
            </a:pPr>
            <a:endParaRPr sz="2480">
              <a:solidFill>
                <a:srgbClr val="545454"/>
              </a:solidFill>
              <a:latin typeface="Helvetica"/>
              <a:ea typeface="Helvetica"/>
              <a:cs typeface="Helvetica"/>
              <a:sym typeface="Helvetica"/>
            </a:endParaRPr>
          </a:p>
        </p:txBody>
      </p:sp>
      <p:sp>
        <p:nvSpPr>
          <p:cNvPr id="43" name="Shape 43"/>
          <p:cNvSpPr/>
          <p:nvPr/>
        </p:nvSpPr>
        <p:spPr>
          <a:xfrm>
            <a:off x="1109217" y="863600"/>
            <a:ext cx="10786365"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pPr>
            <a:r>
              <a:rPr sz="8000"/>
              <a:t>What is an Affirmation? </a:t>
            </a:r>
          </a:p>
        </p:txBody>
      </p:sp>
      <p:pic>
        <p:nvPicPr>
          <p:cNvPr id="44" name="pasted-image.tif"/>
          <p:cNvPicPr/>
          <p:nvPr/>
        </p:nvPicPr>
        <p:blipFill>
          <a:blip r:embed="rId2">
            <a:extLst/>
          </a:blip>
          <a:stretch>
            <a:fillRect/>
          </a:stretch>
        </p:blipFill>
        <p:spPr>
          <a:xfrm>
            <a:off x="997346" y="2605236"/>
            <a:ext cx="4514770" cy="5973386"/>
          </a:xfrm>
          <a:prstGeom prst="rect">
            <a:avLst/>
          </a:prstGeom>
          <a:ln w="12700">
            <a:miter lim="400000"/>
          </a:ln>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lvl1pPr defTabSz="525779">
              <a:defRPr sz="7200"/>
            </a:lvl1pPr>
          </a:lstStyle>
          <a:p>
            <a:pPr lvl="0">
              <a:defRPr sz="1800"/>
            </a:pPr>
            <a:r>
              <a:rPr sz="7200"/>
              <a:t>How to use Affirmations #1</a:t>
            </a:r>
          </a:p>
        </p:txBody>
      </p:sp>
      <p:sp>
        <p:nvSpPr>
          <p:cNvPr id="47" name="Shape 47"/>
          <p:cNvSpPr>
            <a:spLocks noGrp="1"/>
          </p:cNvSpPr>
          <p:nvPr>
            <p:ph type="body" idx="1"/>
          </p:nvPr>
        </p:nvSpPr>
        <p:spPr>
          <a:xfrm>
            <a:off x="410567" y="2084189"/>
            <a:ext cx="5742236" cy="7312422"/>
          </a:xfrm>
          <a:prstGeom prst="rect">
            <a:avLst/>
          </a:prstGeom>
        </p:spPr>
        <p:txBody>
          <a:bodyPr/>
          <a:lstStyle/>
          <a:p>
            <a:pPr marL="352697" lvl="0" indent="-352697" defTabSz="280415">
              <a:spcBef>
                <a:spcPts val="1500"/>
              </a:spcBef>
              <a:defRPr sz="1800"/>
            </a:pPr>
            <a:r>
              <a:rPr sz="2880" b="1">
                <a:solidFill>
                  <a:srgbClr val="FF2600"/>
                </a:solidFill>
              </a:rPr>
              <a:t>#1:  Decide on the Content of Your Affirmation</a:t>
            </a:r>
            <a:endParaRPr sz="2880" b="1"/>
          </a:p>
          <a:p>
            <a:pPr marL="446749" lvl="1" indent="-282157" defTabSz="280415">
              <a:spcBef>
                <a:spcPts val="1500"/>
              </a:spcBef>
              <a:defRPr sz="1800"/>
            </a:pPr>
            <a:r>
              <a:rPr sz="2304"/>
              <a:t>We rarely focus on things we really like about ourselves (instead we dwell on things we would like to change).  </a:t>
            </a:r>
          </a:p>
          <a:p>
            <a:pPr marL="446749" lvl="1" indent="-282157" defTabSz="280415">
              <a:spcBef>
                <a:spcPts val="1500"/>
              </a:spcBef>
              <a:defRPr sz="1800"/>
            </a:pPr>
            <a:r>
              <a:rPr sz="2304">
                <a:solidFill>
                  <a:srgbClr val="FF2600"/>
                </a:solidFill>
              </a:rPr>
              <a:t>Take inventory</a:t>
            </a:r>
            <a:r>
              <a:rPr sz="2304"/>
              <a:t>:  best qualities, abilities and attributes. Ex:  Hard worker </a:t>
            </a:r>
          </a:p>
          <a:p>
            <a:pPr marL="446749" lvl="1" indent="-282157" defTabSz="280415">
              <a:spcBef>
                <a:spcPts val="1500"/>
              </a:spcBef>
              <a:defRPr sz="1800"/>
            </a:pPr>
            <a:r>
              <a:rPr sz="2304"/>
              <a:t>Why?  </a:t>
            </a:r>
          </a:p>
          <a:p>
            <a:pPr marL="611341" lvl="2" indent="-282157" defTabSz="280415">
              <a:spcBef>
                <a:spcPts val="1500"/>
              </a:spcBef>
              <a:defRPr sz="1800"/>
            </a:pPr>
            <a:r>
              <a:rPr sz="2304">
                <a:solidFill>
                  <a:srgbClr val="FF2600"/>
                </a:solidFill>
              </a:rPr>
              <a:t>Will help appreciate who you are</a:t>
            </a:r>
          </a:p>
          <a:p>
            <a:pPr marL="611341" lvl="2" indent="-282157" defTabSz="280415">
              <a:spcBef>
                <a:spcPts val="1500"/>
              </a:spcBef>
              <a:defRPr sz="1800"/>
            </a:pPr>
            <a:r>
              <a:rPr sz="2304">
                <a:solidFill>
                  <a:srgbClr val="FF2600"/>
                </a:solidFill>
              </a:rPr>
              <a:t>Give you Confidence</a:t>
            </a:r>
          </a:p>
          <a:p>
            <a:pPr marL="611341" lvl="2" indent="-282157" defTabSz="280415">
              <a:spcBef>
                <a:spcPts val="1500"/>
              </a:spcBef>
              <a:defRPr sz="1800"/>
            </a:pPr>
            <a:r>
              <a:rPr sz="2304">
                <a:solidFill>
                  <a:srgbClr val="FF2600"/>
                </a:solidFill>
              </a:rPr>
              <a:t>Decided who you want to become</a:t>
            </a:r>
          </a:p>
          <a:p>
            <a:pPr marL="446749" lvl="1" indent="-282157" defTabSz="280415">
              <a:spcBef>
                <a:spcPts val="1500"/>
              </a:spcBef>
              <a:defRPr sz="1800"/>
            </a:pPr>
            <a:r>
              <a:rPr sz="2304"/>
              <a:t>Example:  Short Sentences starting with “I” &amp; using present tense:  “I am beautiful”</a:t>
            </a:r>
          </a:p>
          <a:p>
            <a:pPr marL="219455" lvl="0" indent="-219455" defTabSz="219455">
              <a:spcBef>
                <a:spcPts val="0"/>
              </a:spcBef>
              <a:buSzTx/>
              <a:buNone/>
              <a:tabLst>
                <a:tab pos="63500" algn="l"/>
                <a:tab pos="215900" algn="l"/>
              </a:tabLst>
              <a:defRPr sz="1800"/>
            </a:pPr>
            <a:endParaRPr sz="768">
              <a:solidFill>
                <a:srgbClr val="545454"/>
              </a:solidFill>
              <a:latin typeface="Helvetica"/>
              <a:ea typeface="Helvetica"/>
              <a:cs typeface="Helvetica"/>
              <a:sym typeface="Helvetica"/>
            </a:endParaRPr>
          </a:p>
        </p:txBody>
      </p:sp>
      <p:pic>
        <p:nvPicPr>
          <p:cNvPr id="48" name="pasted-image.tif"/>
          <p:cNvPicPr/>
          <p:nvPr/>
        </p:nvPicPr>
        <p:blipFill>
          <a:blip r:embed="rId2">
            <a:extLst/>
          </a:blip>
          <a:stretch>
            <a:fillRect/>
          </a:stretch>
        </p:blipFill>
        <p:spPr>
          <a:xfrm>
            <a:off x="6581216" y="2432992"/>
            <a:ext cx="6290695" cy="3392042"/>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lvl1pPr defTabSz="525779">
              <a:defRPr sz="7200"/>
            </a:lvl1pPr>
          </a:lstStyle>
          <a:p>
            <a:pPr lvl="0">
              <a:defRPr sz="1800"/>
            </a:pPr>
            <a:r>
              <a:rPr sz="7200"/>
              <a:t>How to use Affirmations #2</a:t>
            </a:r>
          </a:p>
        </p:txBody>
      </p:sp>
      <p:sp>
        <p:nvSpPr>
          <p:cNvPr id="51" name="Shape 51"/>
          <p:cNvSpPr>
            <a:spLocks noGrp="1"/>
          </p:cNvSpPr>
          <p:nvPr>
            <p:ph type="body" idx="1"/>
          </p:nvPr>
        </p:nvSpPr>
        <p:spPr>
          <a:xfrm>
            <a:off x="265062" y="2044700"/>
            <a:ext cx="6021438" cy="7661375"/>
          </a:xfrm>
          <a:prstGeom prst="rect">
            <a:avLst/>
          </a:prstGeom>
        </p:spPr>
        <p:txBody>
          <a:bodyPr/>
          <a:lstStyle/>
          <a:p>
            <a:pPr marL="404132" lvl="0" indent="-404132">
              <a:defRPr sz="1800"/>
            </a:pPr>
            <a:r>
              <a:rPr sz="3300" b="1">
                <a:solidFill>
                  <a:srgbClr val="FF2600"/>
                </a:solidFill>
              </a:rPr>
              <a:t>#2:  Think about what negative scripts you want to counteract or what positive goals you want to accomplish</a:t>
            </a:r>
          </a:p>
          <a:p>
            <a:pPr marL="404132" lvl="0" indent="-404132">
              <a:defRPr sz="1800"/>
            </a:pPr>
            <a:r>
              <a:rPr sz="3300"/>
              <a:t>These are known as </a:t>
            </a:r>
            <a:r>
              <a:rPr sz="3300">
                <a:solidFill>
                  <a:srgbClr val="FF2600"/>
                </a:solidFill>
              </a:rPr>
              <a:t>counter scrips.</a:t>
            </a:r>
          </a:p>
          <a:p>
            <a:pPr marL="404132" lvl="0" indent="-404132">
              <a:defRPr sz="1800"/>
            </a:pPr>
            <a:r>
              <a:rPr sz="3300"/>
              <a:t>Can also help to </a:t>
            </a:r>
            <a:r>
              <a:rPr sz="3300">
                <a:solidFill>
                  <a:srgbClr val="FF2600"/>
                </a:solidFill>
              </a:rPr>
              <a:t>achieve goals</a:t>
            </a:r>
            <a:r>
              <a:rPr sz="3300"/>
              <a:t>.  Ex:  Quitting smoking</a:t>
            </a:r>
          </a:p>
          <a:p>
            <a:pPr marL="404132" lvl="0" indent="-404132">
              <a:defRPr sz="1800"/>
            </a:pPr>
            <a:r>
              <a:rPr sz="3300"/>
              <a:t>How?  Make a list of goals or harmful self-perceptions you want to change.  </a:t>
            </a:r>
          </a:p>
        </p:txBody>
      </p:sp>
      <p:pic>
        <p:nvPicPr>
          <p:cNvPr id="52" name="pasted-image.tif"/>
          <p:cNvPicPr/>
          <p:nvPr/>
        </p:nvPicPr>
        <p:blipFill>
          <a:blip r:embed="rId2">
            <a:extLst/>
          </a:blip>
          <a:stretch>
            <a:fillRect/>
          </a:stretch>
        </p:blipFill>
        <p:spPr>
          <a:xfrm>
            <a:off x="6680274" y="2493516"/>
            <a:ext cx="5652915" cy="5652914"/>
          </a:xfrm>
          <a:prstGeom prst="rect">
            <a:avLst/>
          </a:prstGeom>
          <a:ln w="127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lvl1pPr defTabSz="525779">
              <a:defRPr sz="7200"/>
            </a:lvl1pPr>
          </a:lstStyle>
          <a:p>
            <a:pPr lvl="0">
              <a:defRPr sz="1800"/>
            </a:pPr>
            <a:r>
              <a:rPr sz="7200"/>
              <a:t>How to use Affirmations #3</a:t>
            </a:r>
          </a:p>
        </p:txBody>
      </p:sp>
      <p:sp>
        <p:nvSpPr>
          <p:cNvPr id="55" name="Shape 55"/>
          <p:cNvSpPr>
            <a:spLocks noGrp="1"/>
          </p:cNvSpPr>
          <p:nvPr>
            <p:ph type="body" idx="1"/>
          </p:nvPr>
        </p:nvSpPr>
        <p:spPr>
          <a:xfrm>
            <a:off x="423664" y="2146300"/>
            <a:ext cx="6066036" cy="6286500"/>
          </a:xfrm>
          <a:prstGeom prst="rect">
            <a:avLst/>
          </a:prstGeom>
        </p:spPr>
        <p:txBody>
          <a:bodyPr/>
          <a:lstStyle/>
          <a:p>
            <a:pPr marL="416378" lvl="0" indent="-416378">
              <a:defRPr sz="1800"/>
            </a:pPr>
            <a:r>
              <a:rPr sz="3400" b="1">
                <a:solidFill>
                  <a:srgbClr val="C82506"/>
                </a:solidFill>
              </a:rPr>
              <a:t>#3  Match up your positive attributes with your goals.</a:t>
            </a:r>
            <a:r>
              <a:rPr sz="3400" b="1"/>
              <a:t>  </a:t>
            </a:r>
          </a:p>
          <a:p>
            <a:pPr marL="416378" lvl="0" indent="-416378">
              <a:defRPr sz="1800"/>
            </a:pPr>
            <a:r>
              <a:rPr sz="3400"/>
              <a:t>Positive attributes you listed in the first step will help achieve your goals.  </a:t>
            </a:r>
          </a:p>
          <a:p>
            <a:pPr marL="416378" lvl="0" indent="-416378">
              <a:defRPr sz="1800"/>
            </a:pPr>
            <a:r>
              <a:rPr sz="3400"/>
              <a:t>select 2-3 affirmations that can/will </a:t>
            </a:r>
            <a:r>
              <a:rPr sz="3400">
                <a:solidFill>
                  <a:srgbClr val="FF2600"/>
                </a:solidFill>
              </a:rPr>
              <a:t>support achieving your goal</a:t>
            </a:r>
            <a:r>
              <a:rPr sz="3400"/>
              <a:t>.  </a:t>
            </a:r>
          </a:p>
        </p:txBody>
      </p:sp>
      <p:pic>
        <p:nvPicPr>
          <p:cNvPr id="56" name="pasted-image.tif"/>
          <p:cNvPicPr/>
          <p:nvPr/>
        </p:nvPicPr>
        <p:blipFill>
          <a:blip r:embed="rId2">
            <a:extLst/>
          </a:blip>
          <a:stretch>
            <a:fillRect/>
          </a:stretch>
        </p:blipFill>
        <p:spPr>
          <a:xfrm>
            <a:off x="6918597" y="2209800"/>
            <a:ext cx="5937103" cy="5937102"/>
          </a:xfrm>
          <a:prstGeom prst="rect">
            <a:avLst/>
          </a:prstGeom>
          <a:ln w="12700">
            <a:miter lim="400000"/>
          </a:ln>
        </p:spPr>
      </p:pic>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lvl1pPr defTabSz="525779">
              <a:defRPr sz="7200"/>
            </a:lvl1pPr>
          </a:lstStyle>
          <a:p>
            <a:pPr lvl="0">
              <a:defRPr sz="1800"/>
            </a:pPr>
            <a:r>
              <a:rPr sz="7200"/>
              <a:t>How to use Affirmations #4</a:t>
            </a:r>
          </a:p>
        </p:txBody>
      </p:sp>
      <p:sp>
        <p:nvSpPr>
          <p:cNvPr id="59" name="Shape 59"/>
          <p:cNvSpPr>
            <a:spLocks noGrp="1"/>
          </p:cNvSpPr>
          <p:nvPr>
            <p:ph type="body" idx="1"/>
          </p:nvPr>
        </p:nvSpPr>
        <p:spPr>
          <a:xfrm>
            <a:off x="5721796" y="2400300"/>
            <a:ext cx="6787704" cy="6286500"/>
          </a:xfrm>
          <a:prstGeom prst="rect">
            <a:avLst/>
          </a:prstGeom>
        </p:spPr>
        <p:txBody>
          <a:bodyPr/>
          <a:lstStyle/>
          <a:p>
            <a:pPr marL="339470" lvl="0" indent="-339470" defTabSz="578358">
              <a:spcBef>
                <a:spcPts val="3100"/>
              </a:spcBef>
              <a:defRPr sz="1800"/>
            </a:pPr>
            <a:r>
              <a:rPr sz="2772" b="1">
                <a:solidFill>
                  <a:srgbClr val="C82506"/>
                </a:solidFill>
              </a:rPr>
              <a:t>#4  Make your affirmation visual so you can see them.</a:t>
            </a:r>
            <a:r>
              <a:rPr sz="2772" b="1"/>
              <a:t> </a:t>
            </a:r>
          </a:p>
          <a:p>
            <a:pPr marL="339470" lvl="0" indent="-339470" defTabSz="578358">
              <a:spcBef>
                <a:spcPts val="3100"/>
              </a:spcBef>
              <a:defRPr sz="1800"/>
            </a:pPr>
            <a:r>
              <a:rPr sz="2772" b="1"/>
              <a:t> </a:t>
            </a:r>
            <a:r>
              <a:rPr sz="2772">
                <a:solidFill>
                  <a:srgbClr val="FF2600"/>
                </a:solidFill>
              </a:rPr>
              <a:t>Repetition</a:t>
            </a:r>
            <a:r>
              <a:rPr sz="2772"/>
              <a:t> is key to making your affirmations effective.  </a:t>
            </a:r>
          </a:p>
          <a:p>
            <a:pPr marL="339470" lvl="0" indent="-339470" defTabSz="578358">
              <a:spcBef>
                <a:spcPts val="3100"/>
              </a:spcBef>
              <a:defRPr sz="1800"/>
            </a:pPr>
            <a:r>
              <a:rPr sz="2772">
                <a:solidFill>
                  <a:srgbClr val="FF2600"/>
                </a:solidFill>
              </a:rPr>
              <a:t>Revisit</a:t>
            </a:r>
            <a:r>
              <a:rPr sz="2772"/>
              <a:t> your affirmations regularly.  How?  </a:t>
            </a:r>
          </a:p>
          <a:p>
            <a:pPr marL="678941" lvl="1" indent="-339470" defTabSz="578358">
              <a:spcBef>
                <a:spcPts val="3100"/>
              </a:spcBef>
              <a:defRPr sz="1800"/>
            </a:pPr>
            <a:r>
              <a:rPr sz="2772">
                <a:solidFill>
                  <a:srgbClr val="FF2600"/>
                </a:solidFill>
              </a:rPr>
              <a:t>Write them down</a:t>
            </a:r>
            <a:r>
              <a:rPr sz="2772"/>
              <a:t> (journal)</a:t>
            </a:r>
          </a:p>
          <a:p>
            <a:pPr marL="678941" lvl="1" indent="-339470" defTabSz="578358">
              <a:spcBef>
                <a:spcPts val="3100"/>
              </a:spcBef>
              <a:defRPr sz="1800"/>
            </a:pPr>
            <a:r>
              <a:rPr sz="2772"/>
              <a:t>Revisit in the AM and PM (these should be the first thing you think of when you wake up, and the last thing you think of when you go to sleep).  </a:t>
            </a:r>
          </a:p>
        </p:txBody>
      </p:sp>
      <p:pic>
        <p:nvPicPr>
          <p:cNvPr id="60" name="pasted-image.tif"/>
          <p:cNvPicPr/>
          <p:nvPr/>
        </p:nvPicPr>
        <p:blipFill>
          <a:blip r:embed="rId2">
            <a:extLst/>
          </a:blip>
          <a:stretch>
            <a:fillRect/>
          </a:stretch>
        </p:blipFill>
        <p:spPr>
          <a:xfrm>
            <a:off x="501798" y="2678558"/>
            <a:ext cx="4996360" cy="4996360"/>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lvl1pPr defTabSz="525779">
              <a:defRPr sz="7200"/>
            </a:lvl1pPr>
          </a:lstStyle>
          <a:p>
            <a:pPr lvl="0">
              <a:defRPr sz="1800"/>
            </a:pPr>
            <a:r>
              <a:rPr sz="7200"/>
              <a:t>How to use Affirmations #5</a:t>
            </a:r>
          </a:p>
        </p:txBody>
      </p:sp>
      <p:sp>
        <p:nvSpPr>
          <p:cNvPr id="63" name="Shape 63"/>
          <p:cNvSpPr>
            <a:spLocks noGrp="1"/>
          </p:cNvSpPr>
          <p:nvPr>
            <p:ph type="body" idx="1"/>
          </p:nvPr>
        </p:nvSpPr>
        <p:spPr>
          <a:xfrm>
            <a:off x="181917" y="1003300"/>
            <a:ext cx="6290966" cy="6286500"/>
          </a:xfrm>
          <a:prstGeom prst="rect">
            <a:avLst/>
          </a:prstGeom>
        </p:spPr>
        <p:txBody>
          <a:bodyPr/>
          <a:lstStyle/>
          <a:p>
            <a:pPr lvl="0">
              <a:defRPr sz="1800"/>
            </a:pPr>
            <a:r>
              <a:rPr sz="2800" b="1">
                <a:solidFill>
                  <a:srgbClr val="C82506"/>
                </a:solidFill>
              </a:rPr>
              <a:t>#5  Continue using your affirmations.  </a:t>
            </a:r>
          </a:p>
          <a:p>
            <a:pPr lvl="0">
              <a:defRPr sz="1800"/>
            </a:pPr>
            <a:r>
              <a:rPr sz="2800">
                <a:solidFill>
                  <a:srgbClr val="FF2600"/>
                </a:solidFill>
              </a:rPr>
              <a:t>The more you affirm something, the more firmly your </a:t>
            </a:r>
            <a:r>
              <a:rPr sz="2800" b="1" i="1">
                <a:solidFill>
                  <a:srgbClr val="FF2600"/>
                </a:solidFill>
              </a:rPr>
              <a:t>mind</a:t>
            </a:r>
            <a:r>
              <a:rPr sz="2800">
                <a:solidFill>
                  <a:srgbClr val="FF2600"/>
                </a:solidFill>
              </a:rPr>
              <a:t> will accept it.</a:t>
            </a:r>
            <a:r>
              <a:rPr sz="2800"/>
              <a:t>  </a:t>
            </a:r>
          </a:p>
        </p:txBody>
      </p:sp>
      <p:pic>
        <p:nvPicPr>
          <p:cNvPr id="64" name="pasted-image.tif"/>
          <p:cNvPicPr/>
          <p:nvPr/>
        </p:nvPicPr>
        <p:blipFill>
          <a:blip r:embed="rId2">
            <a:extLst/>
          </a:blip>
          <a:stretch>
            <a:fillRect/>
          </a:stretch>
        </p:blipFill>
        <p:spPr>
          <a:xfrm>
            <a:off x="6570326" y="3335518"/>
            <a:ext cx="6421282" cy="4809764"/>
          </a:xfrm>
          <a:prstGeom prst="rect">
            <a:avLst/>
          </a:prstGeom>
          <a:ln w="12700">
            <a:miter lim="400000"/>
          </a:ln>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69223"/>
            <a:ext cx="11099800" cy="2159000"/>
          </a:xfrm>
        </p:spPr>
        <p:txBody>
          <a:bodyPr/>
          <a:lstStyle/>
          <a:p>
            <a:r>
              <a:rPr lang="en-US" dirty="0" smtClean="0"/>
              <a:t>Assignment~ </a:t>
            </a:r>
            <a:endParaRPr lang="en-US" dirty="0"/>
          </a:p>
        </p:txBody>
      </p:sp>
      <p:sp>
        <p:nvSpPr>
          <p:cNvPr id="3" name="Text Placeholder 2"/>
          <p:cNvSpPr>
            <a:spLocks noGrp="1"/>
          </p:cNvSpPr>
          <p:nvPr>
            <p:ph type="body" idx="1"/>
          </p:nvPr>
        </p:nvSpPr>
        <p:spPr>
          <a:xfrm>
            <a:off x="433012" y="2107326"/>
            <a:ext cx="5853488" cy="6870460"/>
          </a:xfrm>
        </p:spPr>
        <p:txBody>
          <a:bodyPr/>
          <a:lstStyle/>
          <a:p>
            <a:r>
              <a:rPr lang="en-US" dirty="0" smtClean="0"/>
              <a:t>You will be creating your own personal affirmation.  Print out your finished product (in color) and </a:t>
            </a:r>
            <a:r>
              <a:rPr lang="en-US" b="1" u="sng" dirty="0" smtClean="0">
                <a:solidFill>
                  <a:srgbClr val="FF0000"/>
                </a:solidFill>
              </a:rPr>
              <a:t>turn in by the end of class today (Monday 9-16)  </a:t>
            </a:r>
          </a:p>
          <a:p>
            <a:r>
              <a:rPr lang="en-US" dirty="0" smtClean="0"/>
              <a:t>Tips to Remember:  This is unique about YOU.  What are your strengths, positive attributes, likes, what makes you UNIQUE?  </a:t>
            </a:r>
            <a:endParaRPr lang="en-US" dirty="0"/>
          </a:p>
        </p:txBody>
      </p:sp>
      <p:sp>
        <p:nvSpPr>
          <p:cNvPr id="4" name="Text Placeholder 2"/>
          <p:cNvSpPr txBox="1">
            <a:spLocks/>
          </p:cNvSpPr>
          <p:nvPr/>
        </p:nvSpPr>
        <p:spPr>
          <a:xfrm>
            <a:off x="7051601" y="2107326"/>
            <a:ext cx="5334000" cy="76462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marL="342900" indent="-342900" defTabSz="584200">
              <a:spcBef>
                <a:spcPts val="3200"/>
              </a:spcBef>
              <a:buSzPct val="75000"/>
              <a:buChar char="•"/>
              <a:defRPr sz="2800">
                <a:latin typeface="+mn-lt"/>
                <a:ea typeface="+mn-ea"/>
                <a:cs typeface="+mn-cs"/>
                <a:sym typeface="Helvetica Light"/>
              </a:defRPr>
            </a:lvl1pPr>
            <a:lvl2pPr marL="685800" indent="-342900" defTabSz="584200">
              <a:spcBef>
                <a:spcPts val="3200"/>
              </a:spcBef>
              <a:buSzPct val="75000"/>
              <a:buChar char="•"/>
              <a:defRPr sz="2800">
                <a:latin typeface="+mn-lt"/>
                <a:ea typeface="+mn-ea"/>
                <a:cs typeface="+mn-cs"/>
                <a:sym typeface="Helvetica Light"/>
              </a:defRPr>
            </a:lvl2pPr>
            <a:lvl3pPr marL="1028700" indent="-342900" defTabSz="584200">
              <a:spcBef>
                <a:spcPts val="3200"/>
              </a:spcBef>
              <a:buSzPct val="75000"/>
              <a:buChar char="•"/>
              <a:defRPr sz="2800">
                <a:latin typeface="+mn-lt"/>
                <a:ea typeface="+mn-ea"/>
                <a:cs typeface="+mn-cs"/>
                <a:sym typeface="Helvetica Light"/>
              </a:defRPr>
            </a:lvl3pPr>
            <a:lvl4pPr marL="1371600" indent="-342900" defTabSz="584200">
              <a:spcBef>
                <a:spcPts val="3200"/>
              </a:spcBef>
              <a:buSzPct val="75000"/>
              <a:buChar char="•"/>
              <a:defRPr sz="2800">
                <a:latin typeface="+mn-lt"/>
                <a:ea typeface="+mn-ea"/>
                <a:cs typeface="+mn-cs"/>
                <a:sym typeface="Helvetica Light"/>
              </a:defRPr>
            </a:lvl4pPr>
            <a:lvl5pPr marL="1714500" indent="-342900" defTabSz="584200">
              <a:spcBef>
                <a:spcPts val="3200"/>
              </a:spcBef>
              <a:buSzPct val="75000"/>
              <a:buChar char="•"/>
              <a:defRPr sz="28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endParaRPr lang="en-US" dirty="0"/>
          </a:p>
        </p:txBody>
      </p:sp>
      <p:sp>
        <p:nvSpPr>
          <p:cNvPr id="6" name="Text Placeholder 2"/>
          <p:cNvSpPr txBox="1">
            <a:spLocks/>
          </p:cNvSpPr>
          <p:nvPr/>
        </p:nvSpPr>
        <p:spPr>
          <a:xfrm>
            <a:off x="7160460" y="1760916"/>
            <a:ext cx="5334000" cy="76462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marL="342900" indent="-342900" defTabSz="584200">
              <a:spcBef>
                <a:spcPts val="3200"/>
              </a:spcBef>
              <a:buSzPct val="75000"/>
              <a:buChar char="•"/>
              <a:defRPr sz="2800">
                <a:latin typeface="+mn-lt"/>
                <a:ea typeface="+mn-ea"/>
                <a:cs typeface="+mn-cs"/>
                <a:sym typeface="Helvetica Light"/>
              </a:defRPr>
            </a:lvl1pPr>
            <a:lvl2pPr marL="685800" indent="-342900" defTabSz="584200">
              <a:spcBef>
                <a:spcPts val="3200"/>
              </a:spcBef>
              <a:buSzPct val="75000"/>
              <a:buChar char="•"/>
              <a:defRPr sz="2800">
                <a:latin typeface="+mn-lt"/>
                <a:ea typeface="+mn-ea"/>
                <a:cs typeface="+mn-cs"/>
                <a:sym typeface="Helvetica Light"/>
              </a:defRPr>
            </a:lvl2pPr>
            <a:lvl3pPr marL="1028700" indent="-342900" defTabSz="584200">
              <a:spcBef>
                <a:spcPts val="3200"/>
              </a:spcBef>
              <a:buSzPct val="75000"/>
              <a:buChar char="•"/>
              <a:defRPr sz="2800">
                <a:latin typeface="+mn-lt"/>
                <a:ea typeface="+mn-ea"/>
                <a:cs typeface="+mn-cs"/>
                <a:sym typeface="Helvetica Light"/>
              </a:defRPr>
            </a:lvl3pPr>
            <a:lvl4pPr marL="1371600" indent="-342900" defTabSz="584200">
              <a:spcBef>
                <a:spcPts val="3200"/>
              </a:spcBef>
              <a:buSzPct val="75000"/>
              <a:buChar char="•"/>
              <a:defRPr sz="2800">
                <a:latin typeface="+mn-lt"/>
                <a:ea typeface="+mn-ea"/>
                <a:cs typeface="+mn-cs"/>
                <a:sym typeface="Helvetica Light"/>
              </a:defRPr>
            </a:lvl4pPr>
            <a:lvl5pPr marL="1714500" indent="-342900" defTabSz="584200">
              <a:spcBef>
                <a:spcPts val="3200"/>
              </a:spcBef>
              <a:buSzPct val="75000"/>
              <a:buChar char="•"/>
              <a:defRPr sz="28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r>
              <a:rPr lang="en-US" dirty="0" smtClean="0"/>
              <a:t>Your affirmation will be VISUALLY unique and appealing to the eye.  </a:t>
            </a:r>
          </a:p>
          <a:p>
            <a:r>
              <a:rPr lang="en-US" dirty="0" smtClean="0"/>
              <a:t>See my website for a template for you to use, and an example!  </a:t>
            </a:r>
            <a:endParaRPr lang="en-US" dirty="0"/>
          </a:p>
        </p:txBody>
      </p:sp>
    </p:spTree>
    <p:extLst>
      <p:ext uri="{BB962C8B-B14F-4D97-AF65-F5344CB8AC3E}">
        <p14:creationId xmlns:p14="http://schemas.microsoft.com/office/powerpoint/2010/main" val="2007304407"/>
      </p:ext>
    </p:extLst>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448</Words>
  <Application>Microsoft Macintosh PowerPoint</Application>
  <PresentationFormat>Custom</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Affirmations for  Self-Esteem</vt:lpstr>
      <vt:lpstr>What is an Affirmation? </vt:lpstr>
      <vt:lpstr>PowerPoint Presentation</vt:lpstr>
      <vt:lpstr>How to use Affirmations #1</vt:lpstr>
      <vt:lpstr>How to use Affirmations #2</vt:lpstr>
      <vt:lpstr>How to use Affirmations #3</vt:lpstr>
      <vt:lpstr>How to use Affirmations #4</vt:lpstr>
      <vt:lpstr>How to use Affirmations #5</vt:lpstr>
      <vt:lpstr>Assignment~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Affirmations for  Self-Esteem</dc:title>
  <cp:lastModifiedBy>Kevin</cp:lastModifiedBy>
  <cp:revision>2</cp:revision>
  <dcterms:modified xsi:type="dcterms:W3CDTF">2019-09-12T20:10:38Z</dcterms:modified>
</cp:coreProperties>
</file>